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5" r:id="rId2"/>
    <p:sldId id="285" r:id="rId3"/>
    <p:sldId id="286" r:id="rId4"/>
    <p:sldId id="272" r:id="rId5"/>
    <p:sldId id="273" r:id="rId6"/>
    <p:sldId id="274" r:id="rId7"/>
    <p:sldId id="275" r:id="rId8"/>
    <p:sldId id="276" r:id="rId9"/>
    <p:sldId id="266" r:id="rId10"/>
    <p:sldId id="288" r:id="rId11"/>
    <p:sldId id="279" r:id="rId12"/>
    <p:sldId id="280" r:id="rId13"/>
    <p:sldId id="292" r:id="rId14"/>
    <p:sldId id="281" r:id="rId15"/>
    <p:sldId id="278" r:id="rId16"/>
    <p:sldId id="290" r:id="rId17"/>
    <p:sldId id="294" r:id="rId18"/>
    <p:sldId id="282" r:id="rId19"/>
    <p:sldId id="283" r:id="rId20"/>
    <p:sldId id="289" r:id="rId21"/>
    <p:sldId id="295" r:id="rId22"/>
    <p:sldId id="284" r:id="rId23"/>
    <p:sldId id="291" r:id="rId24"/>
  </p:sldIdLst>
  <p:sldSz cx="9144000" cy="6858000" type="screen4x3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276" autoAdjust="0"/>
  </p:normalViewPr>
  <p:slideViewPr>
    <p:cSldViewPr>
      <p:cViewPr>
        <p:scale>
          <a:sx n="85" d="100"/>
          <a:sy n="85" d="100"/>
        </p:scale>
        <p:origin x="342" y="-4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FB95F5-DDE9-42D7-A9F2-98DF93586AA0}" type="datetimeFigureOut">
              <a:rPr lang="zh-TW" altLang="en-US" smtClean="0"/>
              <a:t>2011/7/1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A1DD4-E4D2-4D7C-9BDA-B2F3364AF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4615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功能性核磁共振造影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(functional magnetic resonance imaging)</a:t>
            </a:r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，簡稱</a:t>
            </a:r>
          </a:p>
          <a:p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fMRI</a:t>
            </a:r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，是以腦部神經活動產生的局部血流量變化為基礎的造影技術，藉此觀察</a:t>
            </a:r>
          </a:p>
          <a:p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進行認知作業時活化的腦部區域。活化區域的血流量增加，超過了氧的消耗量，</a:t>
            </a:r>
          </a:p>
          <a:p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使得血液中去氧血紅素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TW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deoxyhemoglobin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altLang="zh-TW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dHb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的比例降低，由於去氧血紅素是</a:t>
            </a:r>
          </a:p>
          <a:p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順磁性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(paramagnetic)</a:t>
            </a:r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物質，會干擾局部磁場，去氧血紅素比例的減少，可使影</a:t>
            </a:r>
          </a:p>
          <a:p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像強度增強，因此去氧血紅素有時被稱為內生性的對比增強劑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(endogenous</a:t>
            </a:r>
          </a:p>
          <a:p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contrast enhancing agent)</a:t>
            </a:r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，且是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fMRI </a:t>
            </a:r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訊號的來源，是為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fMRI </a:t>
            </a:r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技術的生理基礎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A1DD4-E4D2-4D7C-9BDA-B2F3364AF2CD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8718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在人腦中有一塊區域的細胞只對人的臉孔做反應，就是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FFA</a:t>
            </a:r>
            <a:endParaRPr lang="zh-TW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若是這個區域受損，會導致</a:t>
            </a:r>
            <a:r>
              <a:rPr lang="en-US" altLang="zh-TW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prosopagnosia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一種無法辨識臉孔的病，</a:t>
            </a:r>
            <a:endParaRPr lang="zh-TW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患者無法認出自己熟悉的親友的臉孔，甚至是自己的臉孔</a:t>
            </a:r>
            <a:endParaRPr lang="zh-TW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A1DD4-E4D2-4D7C-9BDA-B2F3364AF2CD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9375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hemodynamic response function (HRF).</a:t>
            </a:r>
          </a:p>
          <a:p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 magnetic resonance imaging is most commonly performed using blood oxygenation level dependent (BOLD)</a:t>
            </a:r>
          </a:p>
          <a:p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contrast to study local changes in </a:t>
            </a:r>
            <a:r>
              <a:rPr lang="en-US" altLang="zh-TW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deoxyhemoglobin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concentration in the brain. BOLD</a:t>
            </a:r>
          </a:p>
          <a:p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imaging takes advantage of inherent differences between oxygenated and deoxygenated</a:t>
            </a:r>
          </a:p>
          <a:p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hemoglobin.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A1DD4-E4D2-4D7C-9BDA-B2F3364AF2CD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0022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A1DD4-E4D2-4D7C-9BDA-B2F3364AF2CD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3613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2B0AD-81FF-4031-BFFC-4B0240EA7B96}" type="datetimeFigureOut">
              <a:rPr lang="zh-TW" altLang="en-US" smtClean="0"/>
              <a:t>2011/7/1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EE261-2102-4FA1-BF1F-3CEBCEB1E4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7898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2B0AD-81FF-4031-BFFC-4B0240EA7B96}" type="datetimeFigureOut">
              <a:rPr lang="zh-TW" altLang="en-US" smtClean="0"/>
              <a:t>2011/7/1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EE261-2102-4FA1-BF1F-3CEBCEB1E4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2482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2B0AD-81FF-4031-BFFC-4B0240EA7B96}" type="datetimeFigureOut">
              <a:rPr lang="zh-TW" altLang="en-US" smtClean="0"/>
              <a:t>2011/7/1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EE261-2102-4FA1-BF1F-3CEBCEB1E4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1612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2B0AD-81FF-4031-BFFC-4B0240EA7B96}" type="datetimeFigureOut">
              <a:rPr lang="zh-TW" altLang="en-US" smtClean="0"/>
              <a:t>2011/7/1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EE261-2102-4FA1-BF1F-3CEBCEB1E4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0834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2B0AD-81FF-4031-BFFC-4B0240EA7B96}" type="datetimeFigureOut">
              <a:rPr lang="zh-TW" altLang="en-US" smtClean="0"/>
              <a:t>2011/7/1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EE261-2102-4FA1-BF1F-3CEBCEB1E4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0663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2B0AD-81FF-4031-BFFC-4B0240EA7B96}" type="datetimeFigureOut">
              <a:rPr lang="zh-TW" altLang="en-US" smtClean="0"/>
              <a:t>2011/7/1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EE261-2102-4FA1-BF1F-3CEBCEB1E4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0720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2B0AD-81FF-4031-BFFC-4B0240EA7B96}" type="datetimeFigureOut">
              <a:rPr lang="zh-TW" altLang="en-US" smtClean="0"/>
              <a:t>2011/7/1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EE261-2102-4FA1-BF1F-3CEBCEB1E4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8121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2B0AD-81FF-4031-BFFC-4B0240EA7B96}" type="datetimeFigureOut">
              <a:rPr lang="zh-TW" altLang="en-US" smtClean="0"/>
              <a:t>2011/7/1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EE261-2102-4FA1-BF1F-3CEBCEB1E4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7708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2B0AD-81FF-4031-BFFC-4B0240EA7B96}" type="datetimeFigureOut">
              <a:rPr lang="zh-TW" altLang="en-US" smtClean="0"/>
              <a:t>2011/7/1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EE261-2102-4FA1-BF1F-3CEBCEB1E4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074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2B0AD-81FF-4031-BFFC-4B0240EA7B96}" type="datetimeFigureOut">
              <a:rPr lang="zh-TW" altLang="en-US" smtClean="0"/>
              <a:t>2011/7/1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EE261-2102-4FA1-BF1F-3CEBCEB1E4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9045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2B0AD-81FF-4031-BFFC-4B0240EA7B96}" type="datetimeFigureOut">
              <a:rPr lang="zh-TW" altLang="en-US" smtClean="0"/>
              <a:t>2011/7/1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EE261-2102-4FA1-BF1F-3CEBCEB1E4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3405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2B0AD-81FF-4031-BFFC-4B0240EA7B96}" type="datetimeFigureOut">
              <a:rPr lang="zh-TW" altLang="en-US" smtClean="0"/>
              <a:t>2011/7/1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EE261-2102-4FA1-BF1F-3CEBCEB1E4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3858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39552" y="620688"/>
            <a:ext cx="8208912" cy="1470025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Statistical Data Mining Final project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27584" y="3886200"/>
            <a:ext cx="7344816" cy="1752600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Tzu-Ping Kao &amp;</a:t>
            </a:r>
            <a:r>
              <a:rPr lang="zh-TW" altLang="en-US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Wei-Chun Chiang</a:t>
            </a:r>
          </a:p>
          <a:p>
            <a:r>
              <a:rPr lang="en-US" altLang="zh-TW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06/30/2011</a:t>
            </a:r>
            <a:endParaRPr lang="zh-TW" altLang="en-US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043608" y="1988840"/>
            <a:ext cx="74888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Classifying fMRI Response of Face Image Change by </a:t>
            </a:r>
            <a:r>
              <a:rPr lang="en-US" altLang="zh-TW" sz="2800" dirty="0"/>
              <a:t>Probabilistic Neural Network and Principle Component </a:t>
            </a:r>
            <a:r>
              <a:rPr lang="en-US" altLang="zh-TW" sz="2800" dirty="0" smtClean="0"/>
              <a:t>Method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702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Analysis Flow</a:t>
            </a:r>
            <a:endParaRPr lang="zh-TW" altLang="en-US" dirty="0"/>
          </a:p>
        </p:txBody>
      </p:sp>
      <p:sp>
        <p:nvSpPr>
          <p:cNvPr id="4" name="圓角矩形 3"/>
          <p:cNvSpPr/>
          <p:nvPr/>
        </p:nvSpPr>
        <p:spPr>
          <a:xfrm>
            <a:off x="2339752" y="1484784"/>
            <a:ext cx="396044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Data Preprocessing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9752" y="2780928"/>
            <a:ext cx="396044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Feature Extraction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9752" y="4077072"/>
            <a:ext cx="396044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Feature Reduction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9752" y="5373216"/>
            <a:ext cx="396044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Classifier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" name="向下箭號 7"/>
          <p:cNvSpPr/>
          <p:nvPr/>
        </p:nvSpPr>
        <p:spPr>
          <a:xfrm>
            <a:off x="4175956" y="2276872"/>
            <a:ext cx="288032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下箭號 8"/>
          <p:cNvSpPr/>
          <p:nvPr/>
        </p:nvSpPr>
        <p:spPr>
          <a:xfrm>
            <a:off x="4175956" y="3573016"/>
            <a:ext cx="288032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下箭號 9"/>
          <p:cNvSpPr/>
          <p:nvPr/>
        </p:nvSpPr>
        <p:spPr>
          <a:xfrm>
            <a:off x="4175956" y="4869160"/>
            <a:ext cx="288032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366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43608"/>
          </a:xfrm>
        </p:spPr>
        <p:txBody>
          <a:bodyPr/>
          <a:lstStyle/>
          <a:p>
            <a:r>
              <a:rPr lang="en-US" altLang="zh-TW" dirty="0" smtClean="0"/>
              <a:t>Filter Concept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07830"/>
            <a:ext cx="4417318" cy="2378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89" y="3720699"/>
            <a:ext cx="4460751" cy="250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4928054" y="1486525"/>
            <a:ext cx="355738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: </a:t>
            </a:r>
            <a:r>
              <a:rPr lang="zh-TW" altLang="en-US" dirty="0" smtClean="0"/>
              <a:t>若一個訊號是由三種不同頻率</a:t>
            </a:r>
            <a:endParaRPr lang="en-US" altLang="zh-TW" dirty="0" smtClean="0"/>
          </a:p>
          <a:p>
            <a:r>
              <a:rPr lang="zh-TW" altLang="en-US" dirty="0" smtClean="0"/>
              <a:t>  震動的弦波所組合而成，圖中</a:t>
            </a:r>
            <a:endParaRPr lang="en-US" altLang="zh-TW" dirty="0" smtClean="0"/>
          </a:p>
          <a:p>
            <a:r>
              <a:rPr lang="zh-TW" altLang="en-US" dirty="0" smtClean="0"/>
              <a:t>  分別假設為</a:t>
            </a:r>
            <a:r>
              <a:rPr lang="en-US" altLang="zh-TW" dirty="0" smtClean="0"/>
              <a:t>100Hz(</a:t>
            </a:r>
            <a:r>
              <a:rPr lang="zh-TW" altLang="en-US" dirty="0" smtClean="0"/>
              <a:t>藍色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</a:t>
            </a:r>
            <a:r>
              <a:rPr lang="en-US" altLang="zh-TW" dirty="0" smtClean="0"/>
              <a:t>300Hz</a:t>
            </a:r>
          </a:p>
          <a:p>
            <a:r>
              <a:rPr lang="en-US" altLang="zh-TW" dirty="0" smtClean="0"/>
              <a:t>  (</a:t>
            </a:r>
            <a:r>
              <a:rPr lang="zh-TW" altLang="en-US" dirty="0" smtClean="0"/>
              <a:t>黑色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</a:t>
            </a:r>
            <a:r>
              <a:rPr lang="en-US" altLang="zh-TW" dirty="0" smtClean="0"/>
              <a:t>500Hz(</a:t>
            </a:r>
            <a:r>
              <a:rPr lang="zh-TW" altLang="en-US" dirty="0" smtClean="0"/>
              <a:t>紅色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，則在頻域</a:t>
            </a:r>
            <a:endParaRPr lang="en-US" altLang="zh-TW" dirty="0" smtClean="0"/>
          </a:p>
          <a:p>
            <a:r>
              <a:rPr lang="zh-TW" altLang="en-US" dirty="0"/>
              <a:t> </a:t>
            </a:r>
            <a:r>
              <a:rPr lang="zh-TW" altLang="en-US" dirty="0" smtClean="0"/>
              <a:t> 的分析上，即可看出在該頻率上</a:t>
            </a:r>
            <a:endParaRPr lang="en-US" altLang="zh-TW" dirty="0" smtClean="0"/>
          </a:p>
          <a:p>
            <a:r>
              <a:rPr lang="zh-TW" altLang="en-US" dirty="0"/>
              <a:t> </a:t>
            </a:r>
            <a:r>
              <a:rPr lang="zh-TW" altLang="en-US" dirty="0" smtClean="0"/>
              <a:t> 震幅的大小，由下圖中可對照看</a:t>
            </a:r>
            <a:endParaRPr lang="en-US" altLang="zh-TW" dirty="0" smtClean="0"/>
          </a:p>
          <a:p>
            <a:r>
              <a:rPr lang="zh-TW" altLang="en-US" dirty="0"/>
              <a:t> </a:t>
            </a:r>
            <a:r>
              <a:rPr lang="zh-TW" altLang="en-US" dirty="0" smtClean="0"/>
              <a:t> 出，</a:t>
            </a:r>
            <a:r>
              <a:rPr lang="en-US" altLang="zh-TW" dirty="0" smtClean="0"/>
              <a:t>100Hz(</a:t>
            </a:r>
            <a:r>
              <a:rPr lang="zh-TW" altLang="en-US" dirty="0" smtClean="0"/>
              <a:t>藍色</a:t>
            </a:r>
            <a:r>
              <a:rPr lang="en-US" altLang="zh-TW" dirty="0" smtClean="0"/>
              <a:t>)</a:t>
            </a:r>
            <a:r>
              <a:rPr lang="zh-TW" altLang="en-US" dirty="0" smtClean="0"/>
              <a:t>的頻率下，有最</a:t>
            </a:r>
            <a:endParaRPr lang="en-US" altLang="zh-TW" dirty="0" smtClean="0"/>
          </a:p>
          <a:p>
            <a:r>
              <a:rPr lang="zh-TW" altLang="en-US" dirty="0"/>
              <a:t> </a:t>
            </a:r>
            <a:r>
              <a:rPr lang="zh-TW" altLang="en-US" dirty="0" smtClean="0"/>
              <a:t> 大振福。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3001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US" altLang="zh-TW" dirty="0"/>
              <a:t>Data </a:t>
            </a:r>
            <a:r>
              <a:rPr lang="en-US" altLang="zh-TW" dirty="0" smtClean="0"/>
              <a:t>Preprocessing to the #14</a:t>
            </a:r>
            <a:endParaRPr lang="zh-TW" altLang="en-US" dirty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395"/>
          <a:stretch/>
        </p:blipFill>
        <p:spPr bwMode="auto">
          <a:xfrm>
            <a:off x="78357" y="1124744"/>
            <a:ext cx="8994246" cy="2281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330" y="3501008"/>
            <a:ext cx="6972300" cy="290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538768" y="6444044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0.005Hz</a:t>
            </a:r>
            <a:endParaRPr lang="zh-TW" altLang="en-US" dirty="0"/>
          </a:p>
        </p:txBody>
      </p:sp>
      <p:cxnSp>
        <p:nvCxnSpPr>
          <p:cNvPr id="6" name="直線接點 5"/>
          <p:cNvCxnSpPr/>
          <p:nvPr/>
        </p:nvCxnSpPr>
        <p:spPr>
          <a:xfrm>
            <a:off x="2483768" y="6126596"/>
            <a:ext cx="55000" cy="3174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3456914" y="6444044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:</a:t>
            </a:r>
            <a:r>
              <a:rPr lang="zh-TW" altLang="en-US" dirty="0" smtClean="0"/>
              <a:t> 由頻域分析看出，該訊號有一個很大的</a:t>
            </a:r>
            <a:r>
              <a:rPr lang="en-US" altLang="zh-TW" dirty="0" smtClean="0"/>
              <a:t>Bias</a:t>
            </a:r>
            <a:r>
              <a:rPr lang="zh-TW" altLang="en-US" dirty="0" smtClean="0"/>
              <a:t>及低頻雜訊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4921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Preprocessing to the #</a:t>
            </a:r>
            <a:r>
              <a:rPr lang="en-US" altLang="zh-TW" dirty="0" smtClean="0"/>
              <a:t>15</a:t>
            </a:r>
            <a:endParaRPr lang="zh-TW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9"/>
          <a:stretch/>
        </p:blipFill>
        <p:spPr bwMode="auto">
          <a:xfrm>
            <a:off x="827584" y="3861048"/>
            <a:ext cx="5550698" cy="2879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96144"/>
            <a:ext cx="5550698" cy="2564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6660232" y="1772816"/>
            <a:ext cx="2304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第十五號受試者解碼出的原始訊號會如圖出現週期性的變化，無法正確濾波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403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</a:t>
            </a:r>
            <a:r>
              <a:rPr lang="en-US" altLang="zh-TW" dirty="0" smtClean="0"/>
              <a:t>Preprocessing Result of #14</a:t>
            </a:r>
            <a:endParaRPr lang="zh-TW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58" y="1556792"/>
            <a:ext cx="8994246" cy="4895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3923928" y="3861048"/>
            <a:ext cx="1302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Before filter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3923928" y="6444044"/>
            <a:ext cx="1157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After filter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2924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Feature Extraction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980728"/>
            <a:ext cx="8229600" cy="5760640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Raw data dimension: 54*64*30*620</a:t>
            </a:r>
          </a:p>
          <a:p>
            <a:r>
              <a:rPr lang="en-US" altLang="zh-TW" dirty="0" smtClean="0"/>
              <a:t>We extract from: </a:t>
            </a:r>
          </a:p>
          <a:p>
            <a:pPr lvl="1"/>
            <a:r>
              <a:rPr lang="en-US" altLang="zh-TW" dirty="0" smtClean="0"/>
              <a:t>X: 20~37</a:t>
            </a:r>
          </a:p>
          <a:p>
            <a:pPr lvl="1"/>
            <a:r>
              <a:rPr lang="en-US" altLang="zh-TW" dirty="0" smtClean="0"/>
              <a:t>Y: 15~40</a:t>
            </a:r>
          </a:p>
          <a:p>
            <a:pPr lvl="1"/>
            <a:r>
              <a:rPr lang="en-US" altLang="zh-TW" dirty="0" smtClean="0"/>
              <a:t>Z: 10~25</a:t>
            </a:r>
          </a:p>
          <a:p>
            <a:pPr lvl="1"/>
            <a:r>
              <a:rPr lang="en-US" altLang="zh-TW" dirty="0" smtClean="0"/>
              <a:t>Total dimension: 18*26*16=7488</a:t>
            </a:r>
          </a:p>
          <a:p>
            <a:pPr lvl="1"/>
            <a:r>
              <a:rPr lang="en-US" altLang="zh-TW" dirty="0" smtClean="0"/>
              <a:t>Each dimension has 620 time points</a:t>
            </a:r>
            <a:endParaRPr lang="en-US" altLang="zh-TW" dirty="0"/>
          </a:p>
          <a:p>
            <a:r>
              <a:rPr lang="en-US" altLang="zh-TW" dirty="0" err="1" smtClean="0"/>
              <a:t>Ground_truth</a:t>
            </a:r>
            <a:r>
              <a:rPr lang="en-US" altLang="zh-TW" dirty="0" smtClean="0"/>
              <a:t>: Each pair condition</a:t>
            </a:r>
          </a:p>
          <a:p>
            <a:pPr lvl="1"/>
            <a:r>
              <a:rPr lang="en-US" altLang="zh-TW" dirty="0" err="1" smtClean="0"/>
              <a:t>Ind-ind</a:t>
            </a:r>
            <a:r>
              <a:rPr lang="en-US" altLang="zh-TW" dirty="0" smtClean="0"/>
              <a:t>: 64 samples</a:t>
            </a:r>
          </a:p>
          <a:p>
            <a:pPr lvl="1"/>
            <a:r>
              <a:rPr lang="en-US" altLang="zh-TW" dirty="0" smtClean="0"/>
              <a:t>Ind-3mer: 64 samples</a:t>
            </a:r>
          </a:p>
          <a:p>
            <a:pPr lvl="1"/>
            <a:r>
              <a:rPr lang="en-US" altLang="zh-TW" dirty="0" smtClean="0"/>
              <a:t>Ind-6mer: 64 samples</a:t>
            </a:r>
          </a:p>
          <a:p>
            <a:pPr lvl="1"/>
            <a:r>
              <a:rPr lang="en-US" altLang="zh-TW" dirty="0" smtClean="0"/>
              <a:t>Ind-10mer: 64 samples</a:t>
            </a:r>
          </a:p>
          <a:p>
            <a:pPr marL="0" indent="0">
              <a:buNone/>
            </a:pPr>
            <a:endParaRPr lang="en-US" altLang="zh-TW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4427984" y="4805137"/>
            <a:ext cx="4464671" cy="1594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853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Feature Reduction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04664"/>
          </a:xfrm>
        </p:spPr>
        <p:txBody>
          <a:bodyPr>
            <a:normAutofit/>
          </a:bodyPr>
          <a:lstStyle/>
          <a:p>
            <a:r>
              <a:rPr lang="en-US" altLang="zh-TW" sz="2800" dirty="0" smtClean="0"/>
              <a:t>Reduce dimension of the features to 19 for #14</a:t>
            </a:r>
            <a:endParaRPr lang="zh-TW" altLang="en-US" sz="2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8164"/>
            <a:ext cx="9144000" cy="461722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930443" y="6488668"/>
            <a:ext cx="1283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Dimension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 rot="16200000">
            <a:off x="-139878" y="4036422"/>
            <a:ext cx="201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Classification Rate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941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Feature Reduction (cont’d)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76672"/>
          </a:xfrm>
        </p:spPr>
        <p:txBody>
          <a:bodyPr>
            <a:noAutofit/>
          </a:bodyPr>
          <a:lstStyle/>
          <a:p>
            <a:r>
              <a:rPr lang="en-US" altLang="zh-TW" sz="2800" dirty="0" smtClean="0"/>
              <a:t>Reduce dimension of the features to 36 for #15</a:t>
            </a:r>
            <a:endParaRPr lang="zh-TW" altLang="en-US" sz="28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8164"/>
            <a:ext cx="9144000" cy="461722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 rot="16200000">
            <a:off x="-139878" y="4036422"/>
            <a:ext cx="201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Classification Rate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930443" y="6488668"/>
            <a:ext cx="1283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Dimension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186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outlaw\Desktop\pn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16832"/>
            <a:ext cx="7267575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Classifier (PNN)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2261719" y="6451922"/>
            <a:ext cx="282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Output: Four classified trials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971600" y="1268760"/>
            <a:ext cx="6768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Architecture </a:t>
            </a:r>
            <a:r>
              <a:rPr lang="en-US" altLang="zh-TW" sz="2800" dirty="0"/>
              <a:t>of  Probabilistic neural network 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9014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Trial </a:t>
            </a:r>
            <a:r>
              <a:rPr lang="en-US" altLang="zh-TW" dirty="0" smtClean="0"/>
              <a:t>Results (#14)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754177"/>
              </p:ext>
            </p:extLst>
          </p:nvPr>
        </p:nvGraphicFramePr>
        <p:xfrm>
          <a:off x="467544" y="4725144"/>
          <a:ext cx="6096000" cy="18542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ind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3mer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6mer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10mer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ind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3mer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6mer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10mer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127836"/>
              </p:ext>
            </p:extLst>
          </p:nvPr>
        </p:nvGraphicFramePr>
        <p:xfrm>
          <a:off x="467544" y="2132856"/>
          <a:ext cx="6096000" cy="18542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ind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3mer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6mer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10mer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ind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14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3mer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6mer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10mer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451594" y="1700808"/>
            <a:ext cx="520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The classification result of PCA+PNN without filtering 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395536" y="4283804"/>
            <a:ext cx="491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The classification result of PCA+PNN </a:t>
            </a:r>
            <a:r>
              <a:rPr lang="en-US" altLang="zh-TW" dirty="0" smtClean="0"/>
              <a:t> with filtering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323528" y="1167135"/>
            <a:ext cx="8078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 smtClean="0"/>
              <a:t>Traing</a:t>
            </a:r>
            <a:r>
              <a:rPr lang="en-US" altLang="zh-TW" sz="2400" dirty="0" smtClean="0"/>
              <a:t> Data: 50 from each group. Test Data: 14 from each group</a:t>
            </a:r>
            <a:endParaRPr lang="zh-TW" altLang="en-US" sz="2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6948264" y="3284984"/>
            <a:ext cx="17281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由左表得知本方法所的到之辨識率</a:t>
            </a:r>
            <a:r>
              <a:rPr lang="en-US" altLang="zh-TW" dirty="0"/>
              <a:t>(</a:t>
            </a:r>
            <a:r>
              <a:rPr lang="zh-TW" altLang="en-US" dirty="0"/>
              <a:t>辨識率</a:t>
            </a:r>
            <a:r>
              <a:rPr lang="zh-TW" altLang="en-US" dirty="0" smtClean="0"/>
              <a:t>＝</a:t>
            </a:r>
            <a:r>
              <a:rPr lang="en-US" altLang="zh-TW" dirty="0" smtClean="0"/>
              <a:t>6)</a:t>
            </a:r>
            <a:r>
              <a:rPr lang="zh-TW" altLang="en-US" dirty="0" smtClean="0"/>
              <a:t>優於隨機猜測之結果</a:t>
            </a:r>
            <a:r>
              <a:rPr lang="en-US" altLang="zh-TW" dirty="0" smtClean="0"/>
              <a:t>(</a:t>
            </a:r>
            <a:r>
              <a:rPr lang="zh-TW" altLang="en-US" dirty="0" smtClean="0"/>
              <a:t>辨識率＝</a:t>
            </a:r>
            <a:r>
              <a:rPr lang="en-US" altLang="zh-TW" dirty="0" smtClean="0"/>
              <a:t>3.5)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020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Problem Description</a:t>
            </a:r>
          </a:p>
          <a:p>
            <a:r>
              <a:rPr lang="en-US" altLang="zh-TW" dirty="0"/>
              <a:t>Data </a:t>
            </a:r>
            <a:r>
              <a:rPr lang="en-US" altLang="zh-TW" dirty="0" smtClean="0"/>
              <a:t>Description</a:t>
            </a:r>
          </a:p>
          <a:p>
            <a:pPr lvl="1"/>
            <a:r>
              <a:rPr lang="en-US" altLang="zh-TW" dirty="0" smtClean="0"/>
              <a:t>Introduction to fMRI</a:t>
            </a:r>
          </a:p>
          <a:p>
            <a:pPr lvl="1"/>
            <a:r>
              <a:rPr lang="en-US" altLang="zh-TW" dirty="0" smtClean="0"/>
              <a:t>Experimental Process</a:t>
            </a:r>
          </a:p>
          <a:p>
            <a:pPr lvl="1"/>
            <a:r>
              <a:rPr lang="en-US" altLang="zh-TW" dirty="0" smtClean="0"/>
              <a:t>Main Experiment</a:t>
            </a:r>
          </a:p>
          <a:p>
            <a:r>
              <a:rPr lang="en-US" altLang="zh-TW" dirty="0"/>
              <a:t>Related Literature and </a:t>
            </a:r>
            <a:r>
              <a:rPr lang="en-US" altLang="zh-TW" dirty="0" smtClean="0"/>
              <a:t>Results</a:t>
            </a:r>
          </a:p>
          <a:p>
            <a:r>
              <a:rPr lang="en-US" altLang="zh-TW" dirty="0"/>
              <a:t>Analysis </a:t>
            </a:r>
            <a:r>
              <a:rPr lang="en-US" altLang="zh-TW" dirty="0" smtClean="0"/>
              <a:t>Procedure</a:t>
            </a:r>
          </a:p>
          <a:p>
            <a:r>
              <a:rPr lang="en-US" altLang="zh-TW" dirty="0"/>
              <a:t>What </a:t>
            </a:r>
            <a:r>
              <a:rPr lang="en-US" altLang="zh-TW" dirty="0" smtClean="0"/>
              <a:t>Parts Are New </a:t>
            </a:r>
            <a:r>
              <a:rPr lang="en-US" altLang="zh-TW" dirty="0"/>
              <a:t>in </a:t>
            </a:r>
            <a:r>
              <a:rPr lang="en-US" altLang="zh-TW" dirty="0" smtClean="0"/>
              <a:t>this Project</a:t>
            </a:r>
            <a:endParaRPr lang="en-US" altLang="zh-TW" dirty="0" smtClean="0"/>
          </a:p>
          <a:p>
            <a:r>
              <a:rPr lang="en-US" altLang="zh-TW" dirty="0"/>
              <a:t>Conclusion and </a:t>
            </a:r>
            <a:r>
              <a:rPr lang="en-US" altLang="zh-TW" dirty="0" smtClean="0"/>
              <a:t>Suggestion</a:t>
            </a:r>
          </a:p>
          <a:p>
            <a:r>
              <a:rPr lang="en-US" altLang="zh-TW" dirty="0" smtClean="0"/>
              <a:t>Reference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623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Trial </a:t>
            </a:r>
            <a:r>
              <a:rPr lang="en-US" altLang="zh-TW" dirty="0" smtClean="0"/>
              <a:t>Results </a:t>
            </a:r>
            <a:r>
              <a:rPr lang="en-US" altLang="zh-TW" dirty="0"/>
              <a:t>(#</a:t>
            </a:r>
            <a:r>
              <a:rPr lang="en-US" altLang="zh-TW" dirty="0" smtClean="0"/>
              <a:t>15)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23528" y="1167135"/>
            <a:ext cx="8078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 smtClean="0"/>
              <a:t>Traing</a:t>
            </a:r>
            <a:r>
              <a:rPr lang="en-US" altLang="zh-TW" sz="2400" dirty="0" smtClean="0"/>
              <a:t> Data: 50 from each group. Test Data: </a:t>
            </a:r>
            <a:r>
              <a:rPr lang="en-US" altLang="zh-TW" sz="2400" dirty="0" smtClean="0"/>
              <a:t>14 </a:t>
            </a:r>
            <a:r>
              <a:rPr lang="en-US" altLang="zh-TW" sz="2400" dirty="0" smtClean="0"/>
              <a:t>from each group</a:t>
            </a:r>
            <a:endParaRPr lang="zh-TW" altLang="en-US" sz="24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7811707"/>
              </p:ext>
            </p:extLst>
          </p:nvPr>
        </p:nvGraphicFramePr>
        <p:xfrm>
          <a:off x="539552" y="2132856"/>
          <a:ext cx="6096000" cy="18542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ind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3mer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6mer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10mer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ind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14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3mer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6mer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10mer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467544" y="1700808"/>
            <a:ext cx="1745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Without filtering</a:t>
            </a:r>
            <a:endParaRPr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115013"/>
              </p:ext>
            </p:extLst>
          </p:nvPr>
        </p:nvGraphicFramePr>
        <p:xfrm>
          <a:off x="539552" y="4725144"/>
          <a:ext cx="6096000" cy="18542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ind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3mer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6mer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10mer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ind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3mer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6mer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10mer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467544" y="4283804"/>
            <a:ext cx="95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Filtering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6948264" y="3284984"/>
            <a:ext cx="17281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由左表得知本方法所的到之辨識率</a:t>
            </a:r>
            <a:r>
              <a:rPr lang="en-US" altLang="zh-TW" dirty="0"/>
              <a:t>(</a:t>
            </a:r>
            <a:r>
              <a:rPr lang="zh-TW" altLang="en-US" dirty="0"/>
              <a:t>辨識率</a:t>
            </a:r>
            <a:r>
              <a:rPr lang="zh-TW" altLang="en-US" dirty="0" smtClean="0"/>
              <a:t>＝</a:t>
            </a:r>
            <a:r>
              <a:rPr lang="en-US" altLang="zh-TW" dirty="0" smtClean="0"/>
              <a:t>5.5)</a:t>
            </a:r>
            <a:r>
              <a:rPr lang="zh-TW" altLang="en-US" dirty="0" smtClean="0"/>
              <a:t>優於隨機猜測之結果</a:t>
            </a:r>
            <a:r>
              <a:rPr lang="en-US" altLang="zh-TW" dirty="0" smtClean="0"/>
              <a:t>(</a:t>
            </a:r>
            <a:r>
              <a:rPr lang="zh-TW" altLang="en-US" dirty="0" smtClean="0"/>
              <a:t>辨識率＝</a:t>
            </a:r>
            <a:r>
              <a:rPr lang="en-US" altLang="zh-TW" dirty="0" smtClean="0"/>
              <a:t>3.5)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5049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What Parts Are New in this </a:t>
            </a:r>
            <a:r>
              <a:rPr lang="en-US" altLang="zh-TW" dirty="0" smtClean="0"/>
              <a:t>Project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In this project, we combine filtering method to preprocess raw data and utilize principle component analysis method to accomplish feature reduction.</a:t>
            </a:r>
          </a:p>
          <a:p>
            <a:r>
              <a:rPr lang="en-US" altLang="zh-TW" dirty="0" smtClean="0"/>
              <a:t>Finally, applying </a:t>
            </a:r>
            <a:r>
              <a:rPr lang="en-US" altLang="zh-TW" dirty="0"/>
              <a:t>a </a:t>
            </a:r>
            <a:r>
              <a:rPr lang="en-US" altLang="zh-TW" dirty="0" smtClean="0"/>
              <a:t>probabilistic </a:t>
            </a:r>
            <a:r>
              <a:rPr lang="en-US" altLang="zh-TW" dirty="0"/>
              <a:t>neural network </a:t>
            </a:r>
            <a:r>
              <a:rPr lang="en-US" altLang="zh-TW" dirty="0" smtClean="0"/>
              <a:t>method to classify the BOLD responses.</a:t>
            </a:r>
          </a:p>
          <a:p>
            <a:r>
              <a:rPr lang="en-US" altLang="zh-TW" dirty="0" smtClean="0"/>
              <a:t>In our testing, this method can achieve a </a:t>
            </a:r>
            <a:r>
              <a:rPr lang="en-US" altLang="zh-TW" dirty="0"/>
              <a:t>satisfactory recognition rate.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048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Conclusion and Future 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The data will have a better classification result via filter preprocessing.</a:t>
            </a:r>
          </a:p>
          <a:p>
            <a:r>
              <a:rPr lang="en-US" altLang="zh-TW" dirty="0" smtClean="0"/>
              <a:t>But the feature dimension has a limited influence on the classification.</a:t>
            </a:r>
          </a:p>
          <a:p>
            <a:r>
              <a:rPr lang="en-US" altLang="zh-TW" dirty="0"/>
              <a:t>In our trial results</a:t>
            </a:r>
            <a:r>
              <a:rPr lang="en-US" altLang="zh-TW" dirty="0" smtClean="0"/>
              <a:t>, we utilize try-and-error policy to decide the feature dimension. Therefore, if we can develop a auto-decision method to decide the dimension of feature, this classification algorithm will be perfect.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607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smtClean="0"/>
              <a:t>M. H. Chen, “Spatial Testing and Spatial Clustering with Application to Wafer Bin Map and Functional MRI Data,” M.S. Thesis, Department of Statistics, National Cheng Kung Univ., Tainan, Taiwan, 2010.</a:t>
            </a:r>
          </a:p>
          <a:p>
            <a:r>
              <a:rPr lang="en-US" altLang="zh-TW" sz="2400" dirty="0" smtClean="0"/>
              <a:t>K. Z. Mao, </a:t>
            </a:r>
            <a:r>
              <a:rPr lang="en-US" altLang="zh-TW" sz="2400" dirty="0"/>
              <a:t>K</a:t>
            </a:r>
            <a:r>
              <a:rPr lang="en-US" altLang="zh-TW" sz="2400" dirty="0" smtClean="0"/>
              <a:t>. C. Tan</a:t>
            </a:r>
            <a:r>
              <a:rPr lang="en-US" altLang="zh-TW" sz="2400" dirty="0"/>
              <a:t>,</a:t>
            </a:r>
            <a:r>
              <a:rPr lang="en-US" altLang="zh-TW" sz="2400" dirty="0" smtClean="0"/>
              <a:t> and W. </a:t>
            </a:r>
            <a:r>
              <a:rPr lang="en-US" altLang="zh-TW" sz="2400" dirty="0" err="1" smtClean="0"/>
              <a:t>Ser</a:t>
            </a:r>
            <a:r>
              <a:rPr lang="en-US" altLang="zh-TW" sz="2400" dirty="0"/>
              <a:t>,</a:t>
            </a:r>
            <a:r>
              <a:rPr lang="en-US" altLang="zh-TW" sz="2400" dirty="0" smtClean="0"/>
              <a:t> “Probabilistic </a:t>
            </a:r>
            <a:r>
              <a:rPr lang="en-US" altLang="zh-TW" sz="2400" dirty="0"/>
              <a:t>Neural-Network Structure Determination for Pattern </a:t>
            </a:r>
            <a:r>
              <a:rPr lang="en-US" altLang="zh-TW" sz="2400" dirty="0" smtClean="0"/>
              <a:t>Classification,” </a:t>
            </a:r>
            <a:r>
              <a:rPr lang="en-US" altLang="zh-TW" sz="2400" i="1" dirty="0"/>
              <a:t>IEEE Trans. Neural </a:t>
            </a:r>
            <a:r>
              <a:rPr lang="en-US" altLang="zh-TW" sz="2400" i="1" dirty="0" smtClean="0"/>
              <a:t>Networks,</a:t>
            </a:r>
            <a:r>
              <a:rPr lang="en-US" altLang="zh-TW" sz="2400" dirty="0" smtClean="0"/>
              <a:t> </a:t>
            </a:r>
            <a:r>
              <a:rPr lang="en-US" altLang="zh-TW" sz="2400" dirty="0"/>
              <a:t>vol. </a:t>
            </a:r>
            <a:r>
              <a:rPr lang="en-US" altLang="zh-TW" sz="2400" dirty="0" smtClean="0"/>
              <a:t>11, pp. 1009-1016, 2000</a:t>
            </a:r>
            <a:r>
              <a:rPr lang="en-US" altLang="zh-TW" sz="2400" dirty="0" smtClean="0"/>
              <a:t>.</a:t>
            </a:r>
          </a:p>
          <a:p>
            <a:r>
              <a:rPr lang="en-US" altLang="zh-TW" sz="2400" dirty="0" smtClean="0"/>
              <a:t>A. V. Oppenheim, R. W. Schafer, and J. R. Buck, </a:t>
            </a:r>
            <a:r>
              <a:rPr lang="en-US" altLang="zh-TW" sz="2400" i="1" dirty="0" smtClean="0"/>
              <a:t>Discrete-Time Signal Processing</a:t>
            </a:r>
            <a:r>
              <a:rPr lang="en-US" altLang="zh-TW" sz="2400" dirty="0" smtClean="0"/>
              <a:t>. </a:t>
            </a:r>
            <a:r>
              <a:rPr lang="en-US" altLang="zh-TW" sz="2400"/>
              <a:t>Prentice </a:t>
            </a:r>
            <a:r>
              <a:rPr lang="en-US" altLang="zh-TW" sz="2400" smtClean="0"/>
              <a:t>Hall, </a:t>
            </a:r>
            <a:r>
              <a:rPr lang="en-US" altLang="zh-TW" sz="2400" dirty="0" smtClean="0"/>
              <a:t>1999.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2152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Problem Description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In this class, we learning principle component analysis (PCA) method to extract characteristics of a data set.</a:t>
            </a:r>
          </a:p>
          <a:p>
            <a:r>
              <a:rPr lang="en-US" altLang="zh-TW" dirty="0" smtClean="0"/>
              <a:t>This project will utilizes PCA to carry out feature </a:t>
            </a:r>
            <a:r>
              <a:rPr lang="en-US" altLang="zh-TW" dirty="0"/>
              <a:t>reduction and Probabilistic Neural </a:t>
            </a:r>
            <a:r>
              <a:rPr lang="en-US" altLang="zh-TW" dirty="0" smtClean="0"/>
              <a:t>Networks to analyze the fMRI data. And then, predicting the </a:t>
            </a:r>
            <a:r>
              <a:rPr lang="en-US" altLang="zh-TW" smtClean="0"/>
              <a:t>experimental trials.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100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Introduction to fMRI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1340769"/>
            <a:ext cx="8496944" cy="3024336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Functional </a:t>
            </a:r>
            <a:r>
              <a:rPr lang="en-US" altLang="zh-TW" dirty="0"/>
              <a:t>magnetic resonance </a:t>
            </a:r>
            <a:r>
              <a:rPr lang="en-US" altLang="zh-TW" dirty="0" smtClean="0"/>
              <a:t>imaging</a:t>
            </a:r>
            <a:r>
              <a:rPr lang="en-US" altLang="zh-TW" dirty="0"/>
              <a:t>(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功能性核磁共振造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影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A </a:t>
            </a:r>
            <a:r>
              <a:rPr lang="en-US" altLang="zh-TW" dirty="0"/>
              <a:t>type of specialized </a:t>
            </a:r>
            <a:r>
              <a:rPr lang="en-US" altLang="zh-TW" dirty="0" smtClean="0"/>
              <a:t>MRI </a:t>
            </a:r>
            <a:r>
              <a:rPr lang="en-US" altLang="zh-TW" dirty="0"/>
              <a:t>scan used to measure the </a:t>
            </a:r>
            <a:r>
              <a:rPr lang="en-US" altLang="zh-TW" dirty="0" smtClean="0"/>
              <a:t>hemodynamic response 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FF0000"/>
                </a:solidFill>
              </a:rPr>
              <a:t>change in blood flow</a:t>
            </a:r>
            <a:r>
              <a:rPr lang="en-US" altLang="zh-TW" dirty="0"/>
              <a:t>) related to </a:t>
            </a:r>
            <a:r>
              <a:rPr lang="en-US" altLang="zh-TW" dirty="0" smtClean="0">
                <a:solidFill>
                  <a:srgbClr val="FF0000"/>
                </a:solidFill>
              </a:rPr>
              <a:t>neural activity</a:t>
            </a:r>
            <a:r>
              <a:rPr lang="en-US" altLang="zh-TW" dirty="0" smtClean="0"/>
              <a:t> </a:t>
            </a:r>
            <a:r>
              <a:rPr lang="en-US" altLang="zh-TW" dirty="0"/>
              <a:t>in the </a:t>
            </a:r>
            <a:r>
              <a:rPr lang="en-US" altLang="zh-TW" dirty="0" smtClean="0"/>
              <a:t>brain or spinal cord of humans </a:t>
            </a:r>
            <a:r>
              <a:rPr lang="en-US" altLang="zh-TW" dirty="0"/>
              <a:t>or other animals.</a:t>
            </a:r>
            <a:endParaRPr lang="zh-TW" altLang="en-US" dirty="0"/>
          </a:p>
        </p:txBody>
      </p:sp>
      <p:pic>
        <p:nvPicPr>
          <p:cNvPr id="1026" name="Picture 2" descr="C:\Users\outlaw\Desktop\FMR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160" y="4282018"/>
            <a:ext cx="2828808" cy="235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4355976" y="5301208"/>
            <a:ext cx="4342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: complex </a:t>
            </a:r>
            <a:r>
              <a:rPr lang="en-US" altLang="zh-TW" sz="2400" dirty="0"/>
              <a:t>moving visual stimulus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5701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792088"/>
          </a:xfrm>
        </p:spPr>
        <p:txBody>
          <a:bodyPr/>
          <a:lstStyle/>
          <a:p>
            <a:r>
              <a:rPr lang="en-US" altLang="zh-TW" dirty="0" smtClean="0"/>
              <a:t>Experimental Process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624736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This experiment contain three stages</a:t>
            </a:r>
          </a:p>
          <a:p>
            <a:pPr lvl="1"/>
            <a:r>
              <a:rPr lang="en-US" altLang="zh-TW" dirty="0" smtClean="0"/>
              <a:t>Anatomical Stage</a:t>
            </a:r>
          </a:p>
          <a:p>
            <a:pPr lvl="2"/>
            <a:r>
              <a:rPr lang="en-US" altLang="zh-TW" dirty="0"/>
              <a:t>to acquire a high resolution brain </a:t>
            </a:r>
            <a:r>
              <a:rPr lang="en-US" altLang="zh-TW" dirty="0" smtClean="0"/>
              <a:t>image (10 minutes).</a:t>
            </a:r>
          </a:p>
          <a:p>
            <a:pPr lvl="2"/>
            <a:endParaRPr lang="en-US" altLang="zh-TW" dirty="0"/>
          </a:p>
          <a:p>
            <a:pPr lvl="2"/>
            <a:endParaRPr lang="en-US" altLang="zh-TW" dirty="0" smtClean="0"/>
          </a:p>
          <a:p>
            <a:pPr marL="457200" lvl="1" indent="0">
              <a:buNone/>
            </a:pPr>
            <a:endParaRPr lang="en-US" altLang="zh-TW" dirty="0"/>
          </a:p>
          <a:p>
            <a:pPr lvl="1"/>
            <a:r>
              <a:rPr lang="en-US" altLang="zh-TW" dirty="0" smtClean="0"/>
              <a:t>Localizer Stage</a:t>
            </a:r>
          </a:p>
          <a:p>
            <a:pPr lvl="2"/>
            <a:r>
              <a:rPr lang="en-US" altLang="zh-TW" dirty="0"/>
              <a:t>to </a:t>
            </a:r>
            <a:r>
              <a:rPr lang="en-US" altLang="zh-TW" dirty="0" smtClean="0"/>
              <a:t>find </a:t>
            </a:r>
            <a:r>
              <a:rPr lang="en-US" altLang="zh-TW" dirty="0"/>
              <a:t>the location of </a:t>
            </a:r>
            <a:r>
              <a:rPr lang="en-US" altLang="zh-TW" dirty="0" smtClean="0"/>
              <a:t>FFA (</a:t>
            </a:r>
            <a:r>
              <a:rPr lang="en-US" altLang="zh-TW" dirty="0"/>
              <a:t>Fusiform Face Area) by the contrast of the response of different stimulates</a:t>
            </a:r>
            <a:r>
              <a:rPr lang="en-US" altLang="zh-TW" dirty="0" smtClean="0"/>
              <a:t>.</a:t>
            </a:r>
          </a:p>
          <a:p>
            <a:pPr lvl="2"/>
            <a:endParaRPr lang="en-US" altLang="zh-TW" dirty="0" smtClean="0"/>
          </a:p>
          <a:p>
            <a:pPr lvl="2"/>
            <a:endParaRPr lang="en-US" altLang="zh-TW" dirty="0"/>
          </a:p>
          <a:p>
            <a:pPr marL="914400" lvl="2" indent="0">
              <a:buNone/>
            </a:pPr>
            <a:endParaRPr lang="en-US" altLang="zh-TW" sz="800" dirty="0" smtClean="0"/>
          </a:p>
          <a:p>
            <a:pPr marL="914400" lvl="2" indent="0">
              <a:buNone/>
            </a:pPr>
            <a:endParaRPr lang="en-US" altLang="zh-TW" sz="800" dirty="0"/>
          </a:p>
          <a:p>
            <a:pPr marL="914400" lvl="2" indent="0">
              <a:buNone/>
            </a:pPr>
            <a:endParaRPr lang="en-US" altLang="zh-TW" sz="800" dirty="0" smtClean="0"/>
          </a:p>
          <a:p>
            <a:pPr marL="914400" lvl="2" indent="0">
              <a:buNone/>
            </a:pPr>
            <a:endParaRPr lang="en-US" altLang="zh-TW" sz="800" dirty="0"/>
          </a:p>
          <a:p>
            <a:pPr marL="914400" lvl="2" indent="0">
              <a:buNone/>
            </a:pPr>
            <a:endParaRPr lang="en-US" altLang="zh-TW" sz="800" dirty="0" smtClean="0"/>
          </a:p>
          <a:p>
            <a:pPr lvl="1"/>
            <a:r>
              <a:rPr lang="en-US" altLang="zh-TW" dirty="0" smtClean="0"/>
              <a:t>Main Experiment</a:t>
            </a:r>
          </a:p>
          <a:p>
            <a:pPr lvl="2"/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" t="4129" r="42694" b="53003"/>
          <a:stretch/>
        </p:blipFill>
        <p:spPr bwMode="auto">
          <a:xfrm>
            <a:off x="683568" y="2060848"/>
            <a:ext cx="2520280" cy="1400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5" t="50000" r="43112" b="3224"/>
          <a:stretch/>
        </p:blipFill>
        <p:spPr bwMode="auto">
          <a:xfrm>
            <a:off x="3563888" y="2060848"/>
            <a:ext cx="2448272" cy="1503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13" t="18883" r="3428" b="22867"/>
          <a:stretch/>
        </p:blipFill>
        <p:spPr bwMode="auto">
          <a:xfrm>
            <a:off x="6387524" y="2060848"/>
            <a:ext cx="1856884" cy="1914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群組 12"/>
          <p:cNvGrpSpPr/>
          <p:nvPr/>
        </p:nvGrpSpPr>
        <p:grpSpPr>
          <a:xfrm>
            <a:off x="1566328" y="4653136"/>
            <a:ext cx="6174024" cy="1791682"/>
            <a:chOff x="179512" y="4072964"/>
            <a:chExt cx="8134222" cy="2371854"/>
          </a:xfrm>
        </p:grpSpPr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4795244"/>
              <a:ext cx="1151341" cy="9082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5" name="群組 14"/>
            <p:cNvGrpSpPr/>
            <p:nvPr/>
          </p:nvGrpSpPr>
          <p:grpSpPr>
            <a:xfrm>
              <a:off x="1259632" y="4072964"/>
              <a:ext cx="7054102" cy="2371854"/>
              <a:chOff x="1115616" y="4141712"/>
              <a:chExt cx="7132092" cy="2716288"/>
            </a:xfrm>
          </p:grpSpPr>
          <p:pic>
            <p:nvPicPr>
              <p:cNvPr id="16" name="Picture 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5616" y="4493514"/>
                <a:ext cx="7132092" cy="23644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7" name="矩形 16"/>
              <p:cNvSpPr/>
              <p:nvPr/>
            </p:nvSpPr>
            <p:spPr>
              <a:xfrm>
                <a:off x="1187624" y="4493514"/>
                <a:ext cx="3168352" cy="1887814"/>
              </a:xfrm>
              <a:prstGeom prst="rect">
                <a:avLst/>
              </a:prstGeom>
              <a:solidFill>
                <a:srgbClr val="FF0000">
                  <a:alpha val="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文字方塊 17"/>
              <p:cNvSpPr txBox="1"/>
              <p:nvPr/>
            </p:nvSpPr>
            <p:spPr>
              <a:xfrm>
                <a:off x="2195736" y="4149080"/>
                <a:ext cx="792088" cy="317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 smtClean="0"/>
                  <a:t>Run 1</a:t>
                </a:r>
                <a:endParaRPr lang="zh-TW" altLang="en-US" sz="1200" dirty="0"/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4681662" y="4486146"/>
                <a:ext cx="3168352" cy="1887814"/>
              </a:xfrm>
              <a:prstGeom prst="rect">
                <a:avLst/>
              </a:prstGeom>
              <a:solidFill>
                <a:srgbClr val="FF0000">
                  <a:alpha val="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文字方塊 19"/>
              <p:cNvSpPr txBox="1"/>
              <p:nvPr/>
            </p:nvSpPr>
            <p:spPr>
              <a:xfrm>
                <a:off x="5689774" y="4141712"/>
                <a:ext cx="792088" cy="317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 smtClean="0"/>
                  <a:t>Run 2</a:t>
                </a:r>
                <a:endParaRPr lang="zh-TW" altLang="en-US" sz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9606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Main Experiment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Subjects encounter 4 different conditions</a:t>
            </a:r>
          </a:p>
          <a:p>
            <a:pPr lvl="1"/>
            <a:r>
              <a:rPr lang="en-US" altLang="zh-TW" dirty="0" smtClean="0"/>
              <a:t>individual face, merge 3 faces, merge 6 faces, merge 10 faces</a:t>
            </a:r>
          </a:p>
          <a:p>
            <a:r>
              <a:rPr lang="en-US" altLang="zh-TW" dirty="0" smtClean="0"/>
              <a:t>4 runs in this stage, 155 time points per run (2 second a time point), and 64 trials in a run.</a:t>
            </a:r>
          </a:p>
          <a:p>
            <a:r>
              <a:rPr lang="en-US" altLang="zh-TW" dirty="0" smtClean="0"/>
              <a:t>If the two consecutive images were the same gender, click the left button. Otherwise click the right button.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7196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Main Experiment (cont’d)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268760"/>
            <a:ext cx="7558261" cy="5399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376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854968"/>
          </a:xfrm>
        </p:spPr>
        <p:txBody>
          <a:bodyPr/>
          <a:lstStyle/>
          <a:p>
            <a:r>
              <a:rPr lang="en-US" altLang="zh-TW" dirty="0" smtClean="0"/>
              <a:t>Data to analysis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865958"/>
            <a:ext cx="4608512" cy="5807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8" y="4864943"/>
            <a:ext cx="4572000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3" r="1632" b="3095"/>
          <a:stretch/>
        </p:blipFill>
        <p:spPr bwMode="auto">
          <a:xfrm>
            <a:off x="197768" y="2770250"/>
            <a:ext cx="4320480" cy="2026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38" y="908720"/>
            <a:ext cx="3307774" cy="1738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3635896" y="1556792"/>
            <a:ext cx="729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: HRF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4648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-99392"/>
            <a:ext cx="8229600" cy="868958"/>
          </a:xfrm>
        </p:spPr>
        <p:txBody>
          <a:bodyPr/>
          <a:lstStyle/>
          <a:p>
            <a:r>
              <a:rPr lang="en-US" altLang="zh-TW" dirty="0" smtClean="0"/>
              <a:t>Research topic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692696"/>
            <a:ext cx="8712968" cy="5904656"/>
          </a:xfrm>
        </p:spPr>
        <p:txBody>
          <a:bodyPr/>
          <a:lstStyle/>
          <a:p>
            <a:r>
              <a:rPr lang="en-US" altLang="zh-TW" dirty="0" smtClean="0"/>
              <a:t>The literature's idea:</a:t>
            </a:r>
          </a:p>
          <a:p>
            <a:pPr lvl="1"/>
            <a:r>
              <a:rPr lang="en-US" altLang="zh-TW" dirty="0"/>
              <a:t>We are interested in whether the evoked BOLD responses by individual face are larger than evoked responses by merged face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Our idea:</a:t>
            </a:r>
          </a:p>
          <a:p>
            <a:pPr lvl="1"/>
            <a:r>
              <a:rPr lang="en-US" altLang="zh-TW" dirty="0" smtClean="0"/>
              <a:t>We are interested in whether we can construct a classifier to discriminant the type of the experimental trials by using the evoked BOLD responses.</a:t>
            </a:r>
          </a:p>
          <a:p>
            <a:pPr lvl="1"/>
            <a:r>
              <a:rPr lang="en-US" altLang="zh-TW" dirty="0" smtClean="0"/>
              <a:t>Analysis methods includes: Feature </a:t>
            </a:r>
            <a:r>
              <a:rPr lang="en-US" altLang="zh-TW" dirty="0" smtClean="0"/>
              <a:t>extraction, Feature reduction, machine </a:t>
            </a:r>
            <a:r>
              <a:rPr lang="en-US" altLang="zh-TW" dirty="0" smtClean="0"/>
              <a:t>learning based Classifier.</a:t>
            </a:r>
          </a:p>
          <a:p>
            <a:pPr lvl="1"/>
            <a:r>
              <a:rPr lang="en-US" altLang="zh-TW" dirty="0" smtClean="0"/>
              <a:t>Target: To achieve a satisfactory recognition rate.</a:t>
            </a:r>
          </a:p>
          <a:p>
            <a:pPr lvl="1"/>
            <a:endParaRPr lang="en-US" altLang="zh-TW" dirty="0" smtClean="0"/>
          </a:p>
          <a:p>
            <a:pPr marL="914400" lvl="2" indent="0">
              <a:buNone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49658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1073</TotalTime>
  <Words>1308</Words>
  <Application>Microsoft Office PowerPoint</Application>
  <PresentationFormat>如螢幕大小 (4:3)</PresentationFormat>
  <Paragraphs>239</Paragraphs>
  <Slides>23</Slides>
  <Notes>4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24" baseType="lpstr">
      <vt:lpstr>Office 佈景主題</vt:lpstr>
      <vt:lpstr>Statistical Data Mining Final project</vt:lpstr>
      <vt:lpstr>Outline</vt:lpstr>
      <vt:lpstr>Problem Description</vt:lpstr>
      <vt:lpstr>Introduction to fMRI</vt:lpstr>
      <vt:lpstr>Experimental Process</vt:lpstr>
      <vt:lpstr>Main Experiment</vt:lpstr>
      <vt:lpstr>Main Experiment (cont’d)</vt:lpstr>
      <vt:lpstr>Data to analysis</vt:lpstr>
      <vt:lpstr>Research topic</vt:lpstr>
      <vt:lpstr>Analysis Flow</vt:lpstr>
      <vt:lpstr>Filter Concept</vt:lpstr>
      <vt:lpstr>Data Preprocessing to the #14</vt:lpstr>
      <vt:lpstr>Data Preprocessing to the #15</vt:lpstr>
      <vt:lpstr>Data Preprocessing Result of #14</vt:lpstr>
      <vt:lpstr>Feature Extraction</vt:lpstr>
      <vt:lpstr>Feature Reduction</vt:lpstr>
      <vt:lpstr>Feature Reduction (cont’d)</vt:lpstr>
      <vt:lpstr>Classifier (PNN)</vt:lpstr>
      <vt:lpstr>Trial Results (#14)</vt:lpstr>
      <vt:lpstr>Trial Results (#15)</vt:lpstr>
      <vt:lpstr>What Parts Are New in this Project</vt:lpstr>
      <vt:lpstr>Conclusion and Future Work</vt:lpstr>
      <vt:lpstr>Reference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tzuping</dc:creator>
  <cp:lastModifiedBy>tzuping</cp:lastModifiedBy>
  <cp:revision>217</cp:revision>
  <cp:lastPrinted>2011-06-29T13:53:25Z</cp:lastPrinted>
  <dcterms:created xsi:type="dcterms:W3CDTF">2011-05-31T10:33:27Z</dcterms:created>
  <dcterms:modified xsi:type="dcterms:W3CDTF">2011-07-01T03:51:26Z</dcterms:modified>
</cp:coreProperties>
</file>